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3" r:id="rId3"/>
    <p:sldId id="314" r:id="rId4"/>
    <p:sldId id="315" r:id="rId5"/>
    <p:sldId id="316" r:id="rId6"/>
    <p:sldId id="258" r:id="rId7"/>
    <p:sldId id="312" r:id="rId8"/>
    <p:sldId id="321" r:id="rId9"/>
    <p:sldId id="365" r:id="rId10"/>
    <p:sldId id="322" r:id="rId11"/>
    <p:sldId id="281" r:id="rId12"/>
    <p:sldId id="352" r:id="rId13"/>
    <p:sldId id="304" r:id="rId14"/>
    <p:sldId id="283" r:id="rId15"/>
    <p:sldId id="284" r:id="rId16"/>
    <p:sldId id="285" r:id="rId17"/>
    <p:sldId id="305" r:id="rId18"/>
    <p:sldId id="303" r:id="rId19"/>
    <p:sldId id="364" r:id="rId20"/>
    <p:sldId id="286" r:id="rId21"/>
    <p:sldId id="340" r:id="rId22"/>
    <p:sldId id="366" r:id="rId23"/>
    <p:sldId id="338" r:id="rId24"/>
    <p:sldId id="295" r:id="rId25"/>
    <p:sldId id="296" r:id="rId26"/>
    <p:sldId id="297" r:id="rId27"/>
    <p:sldId id="298" r:id="rId28"/>
    <p:sldId id="299" r:id="rId29"/>
    <p:sldId id="265" r:id="rId30"/>
    <p:sldId id="308" r:id="rId31"/>
    <p:sldId id="341" r:id="rId32"/>
    <p:sldId id="342" r:id="rId33"/>
    <p:sldId id="266" r:id="rId34"/>
    <p:sldId id="349" r:id="rId35"/>
    <p:sldId id="343" r:id="rId36"/>
    <p:sldId id="344" r:id="rId37"/>
    <p:sldId id="309" r:id="rId38"/>
    <p:sldId id="345" r:id="rId39"/>
    <p:sldId id="346" r:id="rId40"/>
    <p:sldId id="362" r:id="rId41"/>
    <p:sldId id="267" r:id="rId42"/>
    <p:sldId id="361" r:id="rId43"/>
    <p:sldId id="311" r:id="rId44"/>
    <p:sldId id="347" r:id="rId45"/>
    <p:sldId id="348" r:id="rId46"/>
    <p:sldId id="339" r:id="rId47"/>
    <p:sldId id="277" r:id="rId48"/>
    <p:sldId id="278" r:id="rId49"/>
    <p:sldId id="359" r:id="rId50"/>
    <p:sldId id="360" r:id="rId51"/>
    <p:sldId id="279" r:id="rId52"/>
    <p:sldId id="355" r:id="rId53"/>
    <p:sldId id="358" r:id="rId54"/>
    <p:sldId id="353" r:id="rId55"/>
    <p:sldId id="354" r:id="rId56"/>
    <p:sldId id="319" r:id="rId57"/>
    <p:sldId id="301" r:id="rId58"/>
    <p:sldId id="356" r:id="rId5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317E"/>
    <a:srgbClr val="48A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2" autoAdjust="0"/>
    <p:restoredTop sz="94660"/>
  </p:normalViewPr>
  <p:slideViewPr>
    <p:cSldViewPr>
      <p:cViewPr>
        <p:scale>
          <a:sx n="59" d="100"/>
          <a:sy n="59" d="100"/>
        </p:scale>
        <p:origin x="-1376" y="-3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525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123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961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661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257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75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873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480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333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280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010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030E7-1BF9-44AF-AEAC-39EE2160F2FD}" type="datetimeFigureOut">
              <a:rPr lang="de-CH" smtClean="0"/>
              <a:t>19.02.2022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F947C-883F-4C9B-86E6-EA0D44564A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951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4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5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1.jpeg"/><Relationship Id="rId4" Type="http://schemas.openxmlformats.org/officeDocument/2006/relationships/image" Target="../media/image60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7.emf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COUVERTUR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5976664" cy="66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3563888" y="1628800"/>
            <a:ext cx="5472608" cy="1800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Muralto</a:t>
            </a:r>
            <a:endParaRPr lang="de-CH" sz="3600" dirty="0" smtClean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endParaRPr lang="de-CH" sz="1400" dirty="0" smtClean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Die </a:t>
            </a:r>
            <a:r>
              <a:rPr lang="de-CH" sz="28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capitanei</a:t>
            </a:r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von </a:t>
            </a:r>
            <a:r>
              <a:rPr lang="de-CH" sz="28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locarno</a:t>
            </a:r>
            <a:endParaRPr lang="de-CH" sz="2800" dirty="0" smtClean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Und die Reformation</a:t>
            </a:r>
            <a:endParaRPr lang="de-CH" sz="28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BARBAROSSA (F)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28" y="116632"/>
            <a:ext cx="5194676" cy="664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159278"/>
              </p:ext>
            </p:extLst>
          </p:nvPr>
        </p:nvGraphicFramePr>
        <p:xfrm>
          <a:off x="611560" y="116632"/>
          <a:ext cx="6992254" cy="6696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Dokument" r:id="rId3" imgW="5746651" imgH="5638241" progId="Word.Document.12">
                  <p:embed/>
                </p:oleObj>
              </mc:Choice>
              <mc:Fallback>
                <p:oleObj name="Dokument" r:id="rId3" imgW="5746651" imgH="5638241" progId="Word.Document.12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6632"/>
                        <a:ext cx="6992254" cy="6696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4752528" cy="1642194"/>
          </a:xfrm>
        </p:spPr>
        <p:txBody>
          <a:bodyPr>
            <a:normAutofit/>
          </a:bodyPr>
          <a:lstStyle/>
          <a:p>
            <a:r>
              <a:rPr lang="de-CH" sz="2800" dirty="0" smtClean="0">
                <a:solidFill>
                  <a:srgbClr val="BD317E"/>
                </a:solidFill>
                <a:latin typeface="Algerian" panose="04020705040A02060702" pitchFamily="82" charset="0"/>
              </a:rPr>
              <a:t>SAN VITORE A MURALTO</a:t>
            </a:r>
            <a:br>
              <a:rPr lang="de-CH" sz="2800" dirty="0" smtClean="0">
                <a:solidFill>
                  <a:srgbClr val="BD317E"/>
                </a:solidFill>
                <a:latin typeface="Algerian" panose="04020705040A02060702" pitchFamily="82" charset="0"/>
              </a:rPr>
            </a:br>
            <a:r>
              <a:rPr lang="de-CH" sz="2800" dirty="0" smtClean="0">
                <a:solidFill>
                  <a:srgbClr val="BD317E"/>
                </a:solidFill>
                <a:latin typeface="Algerian" panose="04020705040A02060702" pitchFamily="82" charset="0"/>
              </a:rPr>
              <a:t>LA CHIESA DEL SANTO</a:t>
            </a:r>
            <a:endParaRPr lang="de-CH" sz="2800" dirty="0">
              <a:solidFill>
                <a:srgbClr val="BD317E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724128" y="1268760"/>
            <a:ext cx="32403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CH" dirty="0" smtClean="0">
              <a:solidFill>
                <a:srgbClr val="BD317E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AutoNum type="arabicPlain" startAt="1297"/>
            </a:pPr>
            <a:r>
              <a:rPr lang="de-CH" dirty="0" smtClean="0">
                <a:solidFill>
                  <a:srgbClr val="BD317E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 Tomaso </a:t>
            </a:r>
            <a:r>
              <a:rPr lang="de-CH" dirty="0" err="1" smtClean="0">
                <a:solidFill>
                  <a:srgbClr val="BD317E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muralti</a:t>
            </a:r>
            <a:endParaRPr lang="de-CH" dirty="0">
              <a:solidFill>
                <a:srgbClr val="BD317E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AutoNum type="arabicPlain" startAt="1528"/>
            </a:pPr>
            <a:r>
              <a:rPr lang="de-CH" dirty="0" smtClean="0">
                <a:solidFill>
                  <a:srgbClr val="BD317E"/>
                </a:solidFill>
                <a:latin typeface="Algerian" panose="04020705040A02060702" pitchFamily="82" charset="0"/>
              </a:rPr>
              <a:t>  </a:t>
            </a:r>
            <a:r>
              <a:rPr lang="de-CH" dirty="0" err="1" smtClean="0">
                <a:solidFill>
                  <a:srgbClr val="BD317E"/>
                </a:solidFill>
                <a:latin typeface="Algerian" panose="04020705040A02060702" pitchFamily="82" charset="0"/>
              </a:rPr>
              <a:t>Galeazzo</a:t>
            </a:r>
            <a:r>
              <a:rPr lang="de-CH" dirty="0" smtClean="0">
                <a:solidFill>
                  <a:srgbClr val="BD317E"/>
                </a:solidFill>
                <a:latin typeface="Algerian" panose="04020705040A02060702" pitchFamily="82" charset="0"/>
              </a:rPr>
              <a:t> </a:t>
            </a:r>
            <a:r>
              <a:rPr lang="de-CH" dirty="0" err="1" smtClean="0">
                <a:solidFill>
                  <a:srgbClr val="BD317E"/>
                </a:solidFill>
                <a:latin typeface="Algerian" panose="04020705040A02060702" pitchFamily="82" charset="0"/>
              </a:rPr>
              <a:t>Muralti</a:t>
            </a:r>
            <a:endParaRPr lang="de-CH" dirty="0" smtClean="0">
              <a:solidFill>
                <a:srgbClr val="BD317E"/>
              </a:solidFill>
              <a:latin typeface="Algerian" panose="04020705040A02060702" pitchFamily="82" charset="0"/>
            </a:endParaRPr>
          </a:p>
          <a:p>
            <a:pPr algn="ctr"/>
            <a:endParaRPr lang="de-CH" sz="600" dirty="0" smtClean="0">
              <a:solidFill>
                <a:srgbClr val="BD317E"/>
              </a:solidFill>
              <a:latin typeface="Algerian" panose="04020705040A02060702" pitchFamily="82" charset="0"/>
            </a:endParaRPr>
          </a:p>
          <a:p>
            <a:pPr algn="ctr"/>
            <a:r>
              <a:rPr lang="de-CH" sz="1400" dirty="0" err="1" smtClean="0">
                <a:solidFill>
                  <a:srgbClr val="BD317E"/>
                </a:solidFill>
                <a:latin typeface="Algerian" panose="04020705040A02060702" pitchFamily="82" charset="0"/>
              </a:rPr>
              <a:t>Archipreti</a:t>
            </a:r>
            <a:r>
              <a:rPr lang="de-CH" sz="1400" dirty="0" smtClean="0">
                <a:solidFill>
                  <a:srgbClr val="BD317E"/>
                </a:solidFill>
                <a:latin typeface="Algerian" panose="04020705040A02060702" pitchFamily="82" charset="0"/>
              </a:rPr>
              <a:t> di </a:t>
            </a:r>
            <a:r>
              <a:rPr lang="de-CH" sz="1400" dirty="0" err="1" smtClean="0">
                <a:solidFill>
                  <a:srgbClr val="BD317E"/>
                </a:solidFill>
                <a:latin typeface="Algerian" panose="04020705040A02060702" pitchFamily="82" charset="0"/>
              </a:rPr>
              <a:t>san</a:t>
            </a:r>
            <a:r>
              <a:rPr lang="de-CH" sz="1400" dirty="0" smtClean="0">
                <a:solidFill>
                  <a:srgbClr val="BD317E"/>
                </a:solidFill>
                <a:latin typeface="Algerian" panose="04020705040A02060702" pitchFamily="82" charset="0"/>
              </a:rPr>
              <a:t> </a:t>
            </a:r>
            <a:r>
              <a:rPr lang="de-CH" sz="1400" dirty="0" err="1" smtClean="0">
                <a:solidFill>
                  <a:srgbClr val="BD317E"/>
                </a:solidFill>
                <a:latin typeface="Algerian" panose="04020705040A02060702" pitchFamily="82" charset="0"/>
              </a:rPr>
              <a:t>vittore</a:t>
            </a:r>
            <a:r>
              <a:rPr lang="de-CH" sz="1400" dirty="0" smtClean="0">
                <a:solidFill>
                  <a:srgbClr val="BD317E"/>
                </a:solidFill>
                <a:latin typeface="Algerian" panose="04020705040A02060702" pitchFamily="82" charset="0"/>
              </a:rPr>
              <a:t> </a:t>
            </a:r>
            <a:endParaRPr lang="de-CH" sz="1400" dirty="0">
              <a:solidFill>
                <a:srgbClr val="BD317E"/>
              </a:solidFill>
              <a:latin typeface="Algerian" panose="04020705040A02060702" pitchFamily="82" charset="0"/>
            </a:endParaRPr>
          </a:p>
          <a:p>
            <a:pPr marL="342900" indent="-342900">
              <a:buAutoNum type="arabicPlain" startAt="1528"/>
            </a:pPr>
            <a:endParaRPr lang="de-CH" dirty="0">
              <a:solidFill>
                <a:srgbClr val="BD317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6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FAHNE MURALT ZH 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54" y="116632"/>
            <a:ext cx="443698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FAHNE MURALT ZH 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3698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267744" y="3803030"/>
            <a:ext cx="4752528" cy="16421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600" dirty="0" err="1" smtClean="0">
                <a:solidFill>
                  <a:srgbClr val="48AB43"/>
                </a:solidFill>
                <a:latin typeface="Algerian" panose="04020705040A02060702" pitchFamily="82" charset="0"/>
              </a:rPr>
              <a:t>Collegiatskirche</a:t>
            </a:r>
            <a:endParaRPr lang="de-CH" sz="2600" dirty="0" smtClean="0">
              <a:solidFill>
                <a:srgbClr val="48AB43"/>
              </a:solidFill>
              <a:latin typeface="Algerian" panose="04020705040A02060702" pitchFamily="82" charset="0"/>
            </a:endParaRPr>
          </a:p>
          <a:p>
            <a:r>
              <a:rPr lang="de-CH" sz="3500" dirty="0" smtClean="0">
                <a:solidFill>
                  <a:srgbClr val="48AB43"/>
                </a:solidFill>
                <a:latin typeface="Algerian" panose="04020705040A02060702" pitchFamily="82" charset="0"/>
              </a:rPr>
              <a:t>San </a:t>
            </a:r>
            <a:r>
              <a:rPr lang="de-CH" sz="3500" dirty="0" err="1" smtClean="0">
                <a:solidFill>
                  <a:srgbClr val="48AB43"/>
                </a:solidFill>
                <a:latin typeface="Algerian" panose="04020705040A02060702" pitchFamily="82" charset="0"/>
              </a:rPr>
              <a:t>vittore</a:t>
            </a:r>
            <a:r>
              <a:rPr lang="de-CH" sz="2800" dirty="0" smtClean="0">
                <a:solidFill>
                  <a:srgbClr val="48AB43"/>
                </a:solidFill>
                <a:latin typeface="Algerian" panose="04020705040A02060702" pitchFamily="82" charset="0"/>
              </a:rPr>
              <a:t/>
            </a:r>
            <a:br>
              <a:rPr lang="de-CH" sz="2800" dirty="0" smtClean="0">
                <a:solidFill>
                  <a:srgbClr val="48AB43"/>
                </a:solidFill>
                <a:latin typeface="Algerian" panose="04020705040A02060702" pitchFamily="82" charset="0"/>
              </a:rPr>
            </a:br>
            <a:r>
              <a:rPr lang="de-CH" sz="2000" dirty="0" smtClean="0">
                <a:solidFill>
                  <a:srgbClr val="48AB43"/>
                </a:solidFill>
                <a:latin typeface="Algerian" panose="04020705040A02060702" pitchFamily="82" charset="0"/>
              </a:rPr>
              <a:t>einstmalige Mutterkirche von </a:t>
            </a:r>
            <a:r>
              <a:rPr lang="de-CH" sz="2000" dirty="0" err="1" smtClean="0">
                <a:solidFill>
                  <a:srgbClr val="48AB43"/>
                </a:solidFill>
                <a:latin typeface="Algerian" panose="04020705040A02060702" pitchFamily="82" charset="0"/>
              </a:rPr>
              <a:t>locarno</a:t>
            </a:r>
            <a:endParaRPr lang="de-CH" sz="2000" dirty="0">
              <a:solidFill>
                <a:srgbClr val="48AB43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EXULANTES 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39248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ocuments\PIAZIETTA DEI MURALTI\BARBARA (2)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04"/>
            <a:ext cx="4536504" cy="488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5940152" y="116632"/>
            <a:ext cx="201622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Catharina </a:t>
            </a:r>
            <a:r>
              <a:rPr lang="de-CH" sz="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Rosalina</a:t>
            </a:r>
            <a:endParaRPr lang="de-CH" sz="9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CH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Barbara </a:t>
            </a:r>
            <a:r>
              <a:rPr lang="de-CH" sz="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Muralta</a:t>
            </a:r>
            <a:endParaRPr lang="de-CH" sz="9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CH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Lucia </a:t>
            </a:r>
            <a:r>
              <a:rPr lang="de-CH" sz="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Bolara</a:t>
            </a:r>
            <a:r>
              <a:rPr lang="de-CH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CH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CH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vor dem päpstlichen Legaten</a:t>
            </a:r>
          </a:p>
          <a:p>
            <a:r>
              <a:rPr lang="de-CH" sz="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Bischof </a:t>
            </a:r>
            <a:r>
              <a:rPr lang="de-CH" sz="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Teracina</a:t>
            </a:r>
            <a:endParaRPr lang="de-CH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363" name="Picture 3" descr="C:\Users\User\Desktop\LUCARUS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013176"/>
            <a:ext cx="1354079" cy="17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EXULANTES 4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260648"/>
            <a:ext cx="464895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EXULANTES 5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35" y="260648"/>
            <a:ext cx="455015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8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EXULANTES 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8" y="260648"/>
            <a:ext cx="45032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EXULANTES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603085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9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EXULANTES 6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2173"/>
            <a:ext cx="4392488" cy="620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EXULANTES 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460851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PIAZIETTA DEI MURALTI\FAMILIE EXULANTES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" y="836712"/>
            <a:ext cx="895328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740352" y="3717032"/>
            <a:ext cx="1296144" cy="432048"/>
          </a:xfrm>
        </p:spPr>
        <p:txBody>
          <a:bodyPr>
            <a:normAutofit fontScale="90000"/>
          </a:bodyPr>
          <a:lstStyle/>
          <a:p>
            <a:r>
              <a:rPr lang="de-C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C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Ambrosi</a:t>
            </a:r>
            <a:br>
              <a:rPr lang="de-C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Perly</a:t>
            </a:r>
            <a:r>
              <a:rPr lang="de-C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de-C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C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7452320" y="2564904"/>
            <a:ext cx="129614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C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</a:t>
            </a:r>
            <a:r>
              <a:rPr lang="de-CH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Dunis</a:t>
            </a:r>
            <a:endParaRPr lang="de-CH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948264" y="1556792"/>
            <a:ext cx="12961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Kaspar</a:t>
            </a:r>
            <a:b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Halbertin</a:t>
            </a:r>
            <a:endParaRPr lang="de-C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724128" y="1124744"/>
            <a:ext cx="12961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Heinrich</a:t>
            </a:r>
            <a:b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xxxxxx</a:t>
            </a:r>
            <a:endParaRPr lang="de-C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707904" y="980728"/>
            <a:ext cx="12961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</a:t>
            </a:r>
            <a:r>
              <a:rPr lang="de-CH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Muralten</a:t>
            </a:r>
            <a:endParaRPr lang="de-C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979712" y="1340768"/>
            <a:ext cx="12961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Cornelio</a:t>
            </a:r>
          </a:p>
          <a:p>
            <a:r>
              <a:rPr lang="de-CH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Domme</a:t>
            </a:r>
            <a:endParaRPr lang="de-C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99592" y="1772816"/>
            <a:ext cx="12961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Franz</a:t>
            </a:r>
          </a:p>
          <a:p>
            <a:r>
              <a:rPr lang="de-CH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Ruia</a:t>
            </a:r>
            <a: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C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79512" y="2564904"/>
            <a:ext cx="12961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</a:t>
            </a:r>
            <a:r>
              <a:rPr lang="de-CH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Orellen</a:t>
            </a:r>
            <a:endParaRPr lang="de-C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107504" y="3789040"/>
            <a:ext cx="12961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</a:t>
            </a:r>
            <a:r>
              <a:rPr lang="de-CH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Banino</a:t>
            </a:r>
            <a:endParaRPr lang="de-C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2267744" y="260648"/>
            <a:ext cx="4248472" cy="387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400" dirty="0" err="1" smtClean="0">
                <a:solidFill>
                  <a:srgbClr val="0070C0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Exulantes</a:t>
            </a:r>
            <a:r>
              <a:rPr lang="de-CH" sz="2400" dirty="0" smtClean="0">
                <a:solidFill>
                  <a:srgbClr val="0070C0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de-CH" sz="2400" dirty="0">
              <a:solidFill>
                <a:srgbClr val="0070C0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cuments\PIAZIETTA DEI MURALTI\EXULANTES - ZÜRICH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336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2699792" y="-315416"/>
            <a:ext cx="5472608" cy="2362274"/>
          </a:xfrm>
        </p:spPr>
        <p:txBody>
          <a:bodyPr>
            <a:normAutofit/>
          </a:bodyPr>
          <a:lstStyle/>
          <a:p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ANKUNFT DER EXULANTEN</a:t>
            </a:r>
            <a:b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IN ZÜRICH </a:t>
            </a:r>
            <a:b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AM 12. MAI 1555</a:t>
            </a:r>
            <a:endParaRPr lang="de-CH" sz="28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ZÜRICH GRENDELTOR ZOLL 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80840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6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PIAZIETTA DEI MURALTI\HERSTAMMUNG anno 96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9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cuments\PIAZIETTA DEI MURALTI\MURALT  WAPPEN (ZH) 00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2577886" cy="32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763336"/>
              </p:ext>
            </p:extLst>
          </p:nvPr>
        </p:nvGraphicFramePr>
        <p:xfrm>
          <a:off x="179512" y="134817"/>
          <a:ext cx="8856984" cy="6641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name="Präsentation" r:id="rId3" imgW="4541407" imgH="3406261" progId="PowerPoint.Show.12">
                  <p:embed/>
                </p:oleObj>
              </mc:Choice>
              <mc:Fallback>
                <p:oleObj name="Präsentation" r:id="rId3" imgW="4541407" imgH="340626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34817"/>
                        <a:ext cx="8856984" cy="6641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67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User\Documents\PIAZIETTA DEI MURALTI\1939_Consiglio di Stato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2008"/>
            <a:ext cx="475252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8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ocuments\PIAZIETTA DEI MURALTI\1939_Consiglio di Stato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624"/>
            <a:ext cx="4896543" cy="68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1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COUVERTUR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236"/>
            <a:ext cx="5976664" cy="66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3563888" y="1628800"/>
            <a:ext cx="5472608" cy="15121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Muralto</a:t>
            </a:r>
            <a:endParaRPr lang="de-CH" sz="3600" dirty="0" smtClean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endParaRPr lang="de-CH" sz="1400" dirty="0" smtClean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r>
              <a:rPr lang="de-CH" sz="28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Piazzetta</a:t>
            </a:r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de-CH" sz="28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dei</a:t>
            </a:r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de-CH" sz="28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muralti</a:t>
            </a:r>
            <a:endParaRPr lang="de-CH" sz="28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PIAZIETTA DEI MURALTI\AERA PORTALE DEI MURALTI 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9712" y="-710955"/>
            <a:ext cx="518457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763688" y="404664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800" dirty="0" err="1">
                <a:solidFill>
                  <a:srgbClr val="0070C0"/>
                </a:solidFill>
                <a:latin typeface="Algerian" panose="04020705040A02060702" pitchFamily="82" charset="0"/>
              </a:rPr>
              <a:t>piazzetta</a:t>
            </a:r>
            <a:r>
              <a:rPr lang="de-CH" sz="2800" dirty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de-CH" sz="2800" dirty="0" err="1">
                <a:solidFill>
                  <a:srgbClr val="0070C0"/>
                </a:solidFill>
                <a:latin typeface="Algerian" panose="04020705040A02060702" pitchFamily="82" charset="0"/>
              </a:rPr>
              <a:t>dei</a:t>
            </a:r>
            <a:r>
              <a:rPr lang="de-CH" sz="2800" dirty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de-CH" sz="2800" dirty="0" err="1">
                <a:solidFill>
                  <a:srgbClr val="0070C0"/>
                </a:solidFill>
                <a:latin typeface="Algerian" panose="04020705040A02060702" pitchFamily="82" charset="0"/>
              </a:rPr>
              <a:t>muralti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654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Piazzetta</a:t>
            </a:r>
            <a:r>
              <a:rPr lang="de-CH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dei</a:t>
            </a:r>
            <a:r>
              <a:rPr lang="de-CH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Muralti</a:t>
            </a:r>
            <a:endParaRPr lang="de-CH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074" name="Picture 2" descr="C:\Users\User\Documents\PIAZIETTA DEI MURALTI\PIAZZETTA 0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1772816"/>
            <a:ext cx="8892480" cy="4695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14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PIAZIETTA DEI MURALTI\PIAZZETTA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6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PIAZIETTA DEI MURALTI\PIAZZETTA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PIAZIETTA DEI MURALTI\PIAZZETTA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5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PdM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7621" y="-725452"/>
            <a:ext cx="6740768" cy="828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PIAZIETTA DEI MURALTI\HERSTAMMUNG 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2947" y="-748772"/>
            <a:ext cx="6550112" cy="828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11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968552" cy="666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8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dM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10772" y="-648452"/>
            <a:ext cx="4038825" cy="90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273084" y="620688"/>
            <a:ext cx="2016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Panello</a:t>
            </a:r>
            <a:r>
              <a:rPr lang="de-CH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endParaRPr lang="de-CH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PAN 1 F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4" y="1772816"/>
            <a:ext cx="915024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386278" y="620688"/>
            <a:ext cx="2016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Panello</a:t>
            </a:r>
            <a:r>
              <a:rPr lang="de-CH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endParaRPr lang="de-CH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PdM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7301" y="-805780"/>
            <a:ext cx="7173416" cy="80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88" y="0"/>
            <a:ext cx="5129808" cy="6884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2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esktop\PAN 2 F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844824"/>
            <a:ext cx="903649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324544" y="620688"/>
            <a:ext cx="2016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Panello</a:t>
            </a:r>
            <a:r>
              <a:rPr lang="de-CH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</a:t>
            </a:r>
            <a:endParaRPr lang="de-CH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User\Desktop\PAN 2 D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" y="1844824"/>
            <a:ext cx="896744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-355366" y="620688"/>
            <a:ext cx="2016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Panello</a:t>
            </a:r>
            <a:r>
              <a:rPr lang="de-CH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</a:t>
            </a:r>
            <a:endParaRPr lang="de-CH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7384"/>
            <a:ext cx="5328592" cy="6885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7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PdM 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81638" y="-685094"/>
            <a:ext cx="3944218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324544" y="620688"/>
            <a:ext cx="2016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Panello</a:t>
            </a:r>
            <a:r>
              <a:rPr lang="de-CH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</a:t>
            </a:r>
            <a:endParaRPr lang="de-CH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PAN 3 F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" y="1988840"/>
            <a:ext cx="910872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334818" y="620688"/>
            <a:ext cx="2016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Panello</a:t>
            </a:r>
            <a:r>
              <a:rPr lang="de-CH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</a:t>
            </a:r>
            <a:endParaRPr lang="de-CH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PIAZIETTA DEI MURALTI\CHRONIQUE DES CAPITANEI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153516"/>
            <a:ext cx="4392489" cy="644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29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VM 1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4234" cy="453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PdM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3813" y="144463"/>
            <a:ext cx="6556375" cy="6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1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VM 2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" y="1124744"/>
            <a:ext cx="903194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8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5832648" cy="666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8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PdM 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9652" y="-669087"/>
            <a:ext cx="3816426" cy="91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283448" y="620688"/>
            <a:ext cx="2016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Panello</a:t>
            </a:r>
            <a:r>
              <a:rPr lang="de-CH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</a:t>
            </a:r>
            <a:endParaRPr lang="de-CH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8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User\Desktop\PAN 4 D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60848"/>
            <a:ext cx="914501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-427464" y="620688"/>
            <a:ext cx="20162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Panello</a:t>
            </a:r>
            <a:r>
              <a:rPr lang="de-CH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</a:t>
            </a:r>
            <a:endParaRPr lang="de-CH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User\Desktop\INAUGURAZION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874"/>
            <a:ext cx="4320480" cy="62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EINWEIHUNG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5247"/>
            <a:ext cx="4392488" cy="62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6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768850"/>
              </p:ext>
            </p:extLst>
          </p:nvPr>
        </p:nvGraphicFramePr>
        <p:xfrm>
          <a:off x="35496" y="-27183"/>
          <a:ext cx="9181307" cy="6885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Präsentation" r:id="rId3" imgW="4125580" imgH="3093599" progId="PowerPoint.Show.12">
                  <p:embed/>
                </p:oleObj>
              </mc:Choice>
              <mc:Fallback>
                <p:oleObj name="Präsentation" r:id="rId3" imgW="4125580" imgH="309359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6" y="-27183"/>
                        <a:ext cx="9181307" cy="6885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7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140860"/>
              </p:ext>
            </p:extLst>
          </p:nvPr>
        </p:nvGraphicFramePr>
        <p:xfrm>
          <a:off x="0" y="139700"/>
          <a:ext cx="8961438" cy="672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Präsentation" r:id="rId3" imgW="3646876" imgH="2733987" progId="PowerPoint.Show.12">
                  <p:embed/>
                </p:oleObj>
              </mc:Choice>
              <mc:Fallback>
                <p:oleObj name="Präsentation" r:id="rId3" imgW="3646876" imgH="273398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39700"/>
                        <a:ext cx="8961438" cy="672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89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ocuments\MURALT\PIAZIETTA DEI MURALTI\ANGELO CASS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94" y="0"/>
            <a:ext cx="545250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ocuments\MURALT\PIAZIETTA DEI MURALTI\PIAZZETTA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3017"/>
            <a:ext cx="56602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899592" y="620688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Angelo Cassano</a:t>
            </a:r>
          </a:p>
          <a:p>
            <a:r>
              <a:rPr lang="de-CH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Pastore</a:t>
            </a:r>
          </a:p>
          <a:p>
            <a:r>
              <a:rPr lang="de-CH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sabato</a:t>
            </a:r>
            <a:r>
              <a:rPr lang="de-CH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23 </a:t>
            </a:r>
            <a:r>
              <a:rPr lang="de-CH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settembre</a:t>
            </a:r>
            <a:r>
              <a:rPr lang="de-CH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  <a:endParaRPr lang="de-CH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228184" y="5445224"/>
            <a:ext cx="2376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de-CH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Piazzetta</a:t>
            </a:r>
            <a:r>
              <a:rPr lang="de-CH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</a:t>
            </a:r>
            <a:r>
              <a:rPr lang="de-CH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Muralti</a:t>
            </a:r>
            <a:endParaRPr lang="de-CH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CH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sabato</a:t>
            </a:r>
            <a:r>
              <a:rPr lang="de-CH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23 </a:t>
            </a:r>
            <a:r>
              <a:rPr lang="de-CH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settembre</a:t>
            </a:r>
            <a:r>
              <a:rPr lang="de-CH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  <a:endParaRPr lang="de-CH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PIAZIETTA DEI MURALTI\CHRONIQUE DES CAPITANEI 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8623" y="-948463"/>
            <a:ext cx="6438762" cy="87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90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LORENZO PLANZI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89" y="0"/>
            <a:ext cx="4820411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STEFANO GILARDI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5019421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15616" y="764704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Lorenzo </a:t>
            </a:r>
            <a:r>
              <a:rPr lang="de-CH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Planzi</a:t>
            </a:r>
            <a:endParaRPr lang="de-CH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CH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storico</a:t>
            </a:r>
            <a:r>
              <a:rPr lang="de-CH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CH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CH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sabato</a:t>
            </a:r>
            <a:r>
              <a:rPr lang="de-CH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23 </a:t>
            </a:r>
            <a:r>
              <a:rPr lang="de-CH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settembre</a:t>
            </a:r>
            <a:r>
              <a:rPr lang="de-CH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  <a:endParaRPr lang="de-CH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156176" y="5445224"/>
            <a:ext cx="20162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 Stefano Gilardi</a:t>
            </a:r>
          </a:p>
          <a:p>
            <a:r>
              <a:rPr lang="de-CH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Sindaco</a:t>
            </a:r>
            <a:r>
              <a:rPr lang="de-CH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de-CH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Muralto</a:t>
            </a:r>
            <a:r>
              <a:rPr lang="de-CH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CH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CH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sabato</a:t>
            </a:r>
            <a:r>
              <a:rPr lang="de-CH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23 </a:t>
            </a:r>
            <a:r>
              <a:rPr lang="de-CH" sz="1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settembre</a:t>
            </a:r>
            <a:r>
              <a:rPr lang="de-CH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  <a:endParaRPr lang="de-CH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752074"/>
              </p:ext>
            </p:extLst>
          </p:nvPr>
        </p:nvGraphicFramePr>
        <p:xfrm>
          <a:off x="0" y="793"/>
          <a:ext cx="9144000" cy="685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Präsentation" r:id="rId3" imgW="4072071" imgH="3054002" progId="PowerPoint.Show.12">
                  <p:embed/>
                </p:oleObj>
              </mc:Choice>
              <mc:Fallback>
                <p:oleObj name="Präsentation" r:id="rId3" imgW="4072071" imgH="30540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93"/>
                        <a:ext cx="9144000" cy="6857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User\Documents\PIAZIETTA DEI MURALTI\MURALTO - WAPPEN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1704613" cy="205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01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\Desktop\FAMILLE MURALT PLU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467544" y="230783"/>
            <a:ext cx="820891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Links hinten: (unbekannt) Daniel Bernard </a:t>
            </a:r>
            <a:b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links vorne: Anne Meyer de </a:t>
            </a:r>
            <a:r>
              <a:rPr lang="de-CH" sz="1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Stadelhofen</a:t>
            </a: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Jürgen Marie-Luise Margaux Jacqueline</a:t>
            </a:r>
            <a:b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unten: Martin </a:t>
            </a:r>
            <a:r>
              <a:rPr lang="de-CH" sz="1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Noë</a:t>
            </a: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Loïc </a:t>
            </a:r>
            <a:b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rechts hinten: Stefano Gilardi (</a:t>
            </a:r>
            <a:r>
              <a:rPr lang="de-CH" sz="1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sindaco</a:t>
            </a: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Adrian Laurence v. </a:t>
            </a:r>
            <a:r>
              <a:rPr lang="de-CH" sz="1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Schulthess</a:t>
            </a: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(v. Muralt) Olivier v. </a:t>
            </a:r>
            <a:r>
              <a:rPr lang="de-CH" sz="1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Schulthess</a:t>
            </a: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rechts vorne: Nicolas v. </a:t>
            </a:r>
            <a:r>
              <a:rPr lang="de-CH" sz="1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Schulthess</a:t>
            </a: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Chantal v. Muralt Anna-Maria Sury (vice </a:t>
            </a:r>
            <a:r>
              <a:rPr lang="de-CH" sz="1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sindaco</a:t>
            </a:r>
            <a:r>
              <a:rPr lang="de-CH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lang="de-CH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MURALTO 1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474"/>
            <a:ext cx="7128792" cy="68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467544" y="4911303"/>
            <a:ext cx="820891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4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de-CH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gauche</a:t>
            </a:r>
            <a:r>
              <a:rPr lang="de-CH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à </a:t>
            </a:r>
            <a:r>
              <a:rPr lang="de-CH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droite</a:t>
            </a:r>
            <a:endParaRPr lang="de-CH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CH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Lorenzo </a:t>
            </a:r>
            <a:r>
              <a:rPr lang="de-CH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Planzi</a:t>
            </a:r>
            <a:r>
              <a:rPr lang="de-CH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Francesco </a:t>
            </a:r>
            <a:r>
              <a:rPr lang="de-CH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Fornera</a:t>
            </a:r>
            <a:r>
              <a:rPr lang="de-CH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Stefano Gilardi, </a:t>
            </a:r>
          </a:p>
          <a:p>
            <a:r>
              <a:rPr lang="de-CH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Bernard von Muralt, Angelo Cassano, Leonardo </a:t>
            </a:r>
            <a:r>
              <a:rPr lang="de-CH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Lampietro</a:t>
            </a:r>
            <a:endParaRPr lang="de-CH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CASTELLO DEI MURALT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067" y="-1251520"/>
            <a:ext cx="12664691" cy="945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-468560" y="48687"/>
            <a:ext cx="32403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CH" dirty="0" smtClean="0">
              <a:solidFill>
                <a:srgbClr val="BD317E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CH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de-CH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reconstruction</a:t>
            </a:r>
            <a:endParaRPr lang="de-CH" dirty="0" smtClean="0">
              <a:solidFill>
                <a:schemeClr val="accent5">
                  <a:lumMod val="20000"/>
                  <a:lumOff val="80000"/>
                </a:schemeClr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CH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immaginaire</a:t>
            </a:r>
            <a:endParaRPr lang="de-CH" dirty="0" smtClean="0">
              <a:solidFill>
                <a:schemeClr val="accent5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de-CH" sz="600" dirty="0" smtClean="0">
              <a:solidFill>
                <a:schemeClr val="accent5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r>
              <a:rPr lang="de-CH" sz="1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Maurizio </a:t>
            </a:r>
            <a:r>
              <a:rPr lang="de-CH" sz="1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bataglia</a:t>
            </a:r>
            <a:endParaRPr lang="de-CH" sz="1400" dirty="0">
              <a:solidFill>
                <a:schemeClr val="accent5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  <a:p>
            <a:pPr marL="342900" indent="-342900">
              <a:buAutoNum type="arabicPlain" startAt="1528"/>
            </a:pPr>
            <a:endParaRPr lang="de-CH" dirty="0">
              <a:solidFill>
                <a:srgbClr val="BD317E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499992" y="-9728"/>
            <a:ext cx="32403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CH" dirty="0" smtClean="0">
              <a:solidFill>
                <a:srgbClr val="BD317E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CH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Antico</a:t>
            </a:r>
            <a:r>
              <a:rPr lang="de-CH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castello</a:t>
            </a:r>
            <a:r>
              <a:rPr lang="de-CH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de-CH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dei</a:t>
            </a:r>
            <a:r>
              <a:rPr lang="de-CH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muralti</a:t>
            </a:r>
            <a:endParaRPr lang="de-CH" sz="2000" dirty="0">
              <a:solidFill>
                <a:schemeClr val="accent5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  <a:p>
            <a:pPr marL="342900" indent="-342900">
              <a:buAutoNum type="arabicPlain" startAt="1528"/>
            </a:pPr>
            <a:endParaRPr lang="de-CH" dirty="0">
              <a:solidFill>
                <a:srgbClr val="BD317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FAHNE MURALT ZH 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628723"/>
            <a:ext cx="11356142" cy="848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355976" y="332656"/>
            <a:ext cx="43924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CH" dirty="0" smtClean="0">
              <a:solidFill>
                <a:srgbClr val="BD317E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CH" sz="2000" dirty="0" err="1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Oppgnari</a:t>
            </a:r>
            <a:r>
              <a:rPr lang="de-CH" sz="2000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2000" dirty="0" err="1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poterit</a:t>
            </a:r>
            <a:endParaRPr lang="de-CH" sz="2000" dirty="0" smtClean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CH" sz="2000" dirty="0" err="1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Expugnari</a:t>
            </a:r>
            <a:r>
              <a:rPr lang="de-CH" sz="2000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CH" sz="2000" dirty="0" err="1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nequaquam</a:t>
            </a:r>
            <a:endParaRPr lang="de-CH" sz="20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marL="342900" indent="-342900">
              <a:buAutoNum type="arabicPlain" startAt="1528"/>
            </a:pPr>
            <a:endParaRPr lang="de-CH" dirty="0">
              <a:solidFill>
                <a:srgbClr val="BD317E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-36512" y="3573016"/>
            <a:ext cx="46085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CH" dirty="0" smtClean="0">
              <a:solidFill>
                <a:srgbClr val="BD317E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CH" sz="2000" dirty="0" smtClean="0">
                <a:solidFill>
                  <a:schemeClr val="bg1">
                    <a:lumMod val="85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Bestürmen könntet ihr sie</a:t>
            </a:r>
          </a:p>
          <a:p>
            <a:pPr algn="ctr"/>
            <a:r>
              <a:rPr lang="de-CH" sz="2000" dirty="0" smtClean="0">
                <a:solidFill>
                  <a:schemeClr val="bg1">
                    <a:lumMod val="85000"/>
                  </a:schemeClr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Erstürmen nie</a:t>
            </a:r>
            <a:endParaRPr lang="de-CH" sz="2000" dirty="0">
              <a:solidFill>
                <a:schemeClr val="bg1">
                  <a:lumMod val="85000"/>
                </a:schemeClr>
              </a:solidFill>
              <a:latin typeface="Algerian" panose="04020705040A02060702" pitchFamily="82" charset="0"/>
            </a:endParaRPr>
          </a:p>
          <a:p>
            <a:pPr marL="342900" indent="-342900">
              <a:buAutoNum type="arabicPlain" startAt="1528"/>
            </a:pPr>
            <a:endParaRPr lang="de-CH" dirty="0">
              <a:solidFill>
                <a:srgbClr val="BD317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COUVERTUR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1855"/>
            <a:ext cx="6048672" cy="6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3563888" y="1628800"/>
            <a:ext cx="5472608" cy="151216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2017  </a:t>
            </a:r>
          </a:p>
          <a:p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Locarno</a:t>
            </a:r>
          </a:p>
          <a:p>
            <a:r>
              <a:rPr lang="de-CH" sz="28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citTà</a:t>
            </a:r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de-CH" sz="28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europea</a:t>
            </a:r>
            <a:r>
              <a:rPr lang="de-CH" sz="28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della</a:t>
            </a:r>
          </a:p>
          <a:p>
            <a:r>
              <a:rPr lang="de-CH" sz="2800" dirty="0" err="1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riforma</a:t>
            </a:r>
            <a:endParaRPr lang="de-CH" sz="28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758475"/>
              </p:ext>
            </p:extLst>
          </p:nvPr>
        </p:nvGraphicFramePr>
        <p:xfrm>
          <a:off x="0" y="-99392"/>
          <a:ext cx="4637826" cy="695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" name="Acrobat Document" r:id="rId3" imgW="3778079" imgH="5346540" progId="AcroExch.Document.DC">
                  <p:embed/>
                </p:oleObj>
              </mc:Choice>
              <mc:Fallback>
                <p:oleObj name="Acrobat Document" r:id="rId3" imgW="3778079" imgH="53465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99392"/>
                        <a:ext cx="4637826" cy="6957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601692"/>
              </p:ext>
            </p:extLst>
          </p:nvPr>
        </p:nvGraphicFramePr>
        <p:xfrm>
          <a:off x="4725789" y="-171400"/>
          <a:ext cx="4598739" cy="70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" name="Acrobat Document" r:id="rId5" imgW="3778079" imgH="5346540" progId="AcroExch.Document.DC">
                  <p:embed/>
                </p:oleObj>
              </mc:Choice>
              <mc:Fallback>
                <p:oleObj name="Acrobat Document" r:id="rId5" imgW="3778079" imgH="53465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5789" y="-171400"/>
                        <a:ext cx="4598739" cy="70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69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COUVERTUR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89" y="80178"/>
            <a:ext cx="5945063" cy="65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cuments\PIAZIETTA DEI MURALTI\ANTICO CASTELLO DEI MURALTI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5"/>
            <a:ext cx="9144000" cy="68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cuments\MURALT\PIAZIETTA DEI MURALTI\URKUNDE 1 - BARBAROS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-99392"/>
            <a:ext cx="4532311" cy="66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BABA 0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79"/>
            <a:ext cx="4572000" cy="64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6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BARBAROSSA (L)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61"/>
            <a:ext cx="4896544" cy="68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BARBAROSSA (D)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4"/>
            <a:ext cx="504758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00518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</Words>
  <Application>Microsoft Office PowerPoint</Application>
  <PresentationFormat>Bildschirmpräsentation (4:3)</PresentationFormat>
  <Paragraphs>73</Paragraphs>
  <Slides>58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58</vt:i4>
      </vt:variant>
    </vt:vector>
  </HeadingPairs>
  <TitlesOfParts>
    <vt:vector size="62" baseType="lpstr">
      <vt:lpstr>Larissa</vt:lpstr>
      <vt:lpstr>Dokument</vt:lpstr>
      <vt:lpstr>Präsentation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SAN VITORE A MURALTO LA CHIESA DEL SANTO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Ambrosi Perly  </vt:lpstr>
      <vt:lpstr>ANKUNFT DER EXULANTEN IN ZÜRICH  AM 12. MAI 1555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Piazzetta dei Muralti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User</cp:lastModifiedBy>
  <cp:revision>100</cp:revision>
  <cp:lastPrinted>2017-12-16T13:38:19Z</cp:lastPrinted>
  <dcterms:created xsi:type="dcterms:W3CDTF">2017-10-29T14:08:00Z</dcterms:created>
  <dcterms:modified xsi:type="dcterms:W3CDTF">2022-02-19T14:10:10Z</dcterms:modified>
</cp:coreProperties>
</file>